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17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53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9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0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5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5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26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44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0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7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8C929-11E8-4C8B-908E-45CEE86003BE}" type="datetimeFigureOut">
              <a:rPr lang="en-US" smtClean="0"/>
              <a:t>9/1/2014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3620-8DD7-4184-864C-C78E0B633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9762" y="1642268"/>
            <a:ext cx="1636713" cy="7921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35"/>
          <p:cNvSpPr txBox="1">
            <a:spLocks noChangeArrowheads="1"/>
          </p:cNvSpPr>
          <p:nvPr/>
        </p:nvSpPr>
        <p:spPr bwMode="auto">
          <a:xfrm>
            <a:off x="3168650" y="1696243"/>
            <a:ext cx="16589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/>
              <a:t>Alueen väestö iän </a:t>
            </a:r>
          </a:p>
          <a:p>
            <a:pPr algn="ctr" eaLnBrk="1" hangingPunct="1"/>
            <a:r>
              <a:rPr lang="fi-FI" sz="1400"/>
              <a:t>ja sukupuolen </a:t>
            </a:r>
          </a:p>
          <a:p>
            <a:pPr algn="ctr" eaLnBrk="1" hangingPunct="1"/>
            <a:r>
              <a:rPr lang="fi-FI" sz="1400"/>
              <a:t>mukaan vuonna T</a:t>
            </a:r>
            <a:endParaRPr lang="en-US" sz="1400"/>
          </a:p>
        </p:txBody>
      </p:sp>
      <p:sp>
        <p:nvSpPr>
          <p:cNvPr id="4" name="TextBox 36"/>
          <p:cNvSpPr txBox="1">
            <a:spLocks noChangeArrowheads="1"/>
          </p:cNvSpPr>
          <p:nvPr/>
        </p:nvSpPr>
        <p:spPr bwMode="auto">
          <a:xfrm>
            <a:off x="5840412" y="1661318"/>
            <a:ext cx="186848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/>
              <a:t>Tulo- ja menomuuton</a:t>
            </a:r>
          </a:p>
          <a:p>
            <a:pPr algn="ctr" eaLnBrk="1" hangingPunct="1"/>
            <a:r>
              <a:rPr lang="fi-FI" sz="1400"/>
              <a:t>summa on nolla </a:t>
            </a:r>
          </a:p>
          <a:p>
            <a:pPr algn="ctr" eaLnBrk="1" hangingPunct="1"/>
            <a:r>
              <a:rPr lang="fi-FI" sz="1400"/>
              <a:t>yli alueiden</a:t>
            </a:r>
            <a:endParaRPr lang="en-US" sz="1400"/>
          </a:p>
        </p:txBody>
      </p:sp>
      <p:sp>
        <p:nvSpPr>
          <p:cNvPr id="5" name="Oval 4"/>
          <p:cNvSpPr/>
          <p:nvPr/>
        </p:nvSpPr>
        <p:spPr>
          <a:xfrm>
            <a:off x="5776912" y="1475581"/>
            <a:ext cx="1981200" cy="9350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38"/>
          <p:cNvSpPr txBox="1">
            <a:spLocks noChangeArrowheads="1"/>
          </p:cNvSpPr>
          <p:nvPr/>
        </p:nvSpPr>
        <p:spPr bwMode="auto">
          <a:xfrm>
            <a:off x="647700" y="2999581"/>
            <a:ext cx="1778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 dirty="0"/>
              <a:t>Alueellinen äidin iän</a:t>
            </a:r>
          </a:p>
          <a:p>
            <a:pPr algn="ctr" eaLnBrk="1" hangingPunct="1"/>
            <a:r>
              <a:rPr lang="fi-FI" sz="1400" dirty="0"/>
              <a:t>mukainen </a:t>
            </a:r>
          </a:p>
          <a:p>
            <a:pPr algn="ctr" eaLnBrk="1" hangingPunct="1"/>
            <a:r>
              <a:rPr lang="fi-FI" sz="1400" dirty="0"/>
              <a:t>hedelmällisyysaste </a:t>
            </a:r>
          </a:p>
          <a:p>
            <a:pPr algn="ctr" eaLnBrk="1" hangingPunct="1"/>
            <a:r>
              <a:rPr lang="fi-FI" sz="1400" dirty="0"/>
              <a:t>määrää</a:t>
            </a:r>
          </a:p>
          <a:p>
            <a:pPr algn="ctr" eaLnBrk="1" hangingPunct="1"/>
            <a:r>
              <a:rPr lang="fi-FI" sz="1400" dirty="0"/>
              <a:t>syntyvyyden</a:t>
            </a:r>
          </a:p>
          <a:p>
            <a:pPr eaLnBrk="1" hangingPunct="1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658812" y="2999581"/>
            <a:ext cx="1757363" cy="1187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40"/>
          <p:cNvSpPr txBox="1">
            <a:spLocks noChangeArrowheads="1"/>
          </p:cNvSpPr>
          <p:nvPr/>
        </p:nvSpPr>
        <p:spPr bwMode="auto">
          <a:xfrm>
            <a:off x="3067050" y="3017043"/>
            <a:ext cx="192563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/>
              <a:t>Alueellinen iän ja </a:t>
            </a:r>
          </a:p>
          <a:p>
            <a:pPr algn="ctr" eaLnBrk="1" hangingPunct="1"/>
            <a:r>
              <a:rPr lang="fi-FI" sz="1400"/>
              <a:t>sukupuolen mukainen</a:t>
            </a:r>
          </a:p>
          <a:p>
            <a:pPr algn="ctr" eaLnBrk="1" hangingPunct="1"/>
            <a:r>
              <a:rPr lang="fi-FI" sz="1400"/>
              <a:t>kuolleisuusaste</a:t>
            </a:r>
          </a:p>
          <a:p>
            <a:pPr algn="ctr" eaLnBrk="1" hangingPunct="1"/>
            <a:r>
              <a:rPr lang="fi-FI" sz="1400"/>
              <a:t>määrää </a:t>
            </a:r>
          </a:p>
          <a:p>
            <a:pPr algn="ctr" eaLnBrk="1" hangingPunct="1"/>
            <a:r>
              <a:rPr lang="fi-FI" sz="1400"/>
              <a:t>kuolleisuuden</a:t>
            </a:r>
            <a:endParaRPr lang="en-US" sz="1400"/>
          </a:p>
        </p:txBody>
      </p:sp>
      <p:sp>
        <p:nvSpPr>
          <p:cNvPr id="9" name="Rectangle 8"/>
          <p:cNvSpPr/>
          <p:nvPr/>
        </p:nvSpPr>
        <p:spPr>
          <a:xfrm>
            <a:off x="3062287" y="3017043"/>
            <a:ext cx="1935163" cy="1169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42"/>
          <p:cNvSpPr txBox="1">
            <a:spLocks noChangeArrowheads="1"/>
          </p:cNvSpPr>
          <p:nvPr/>
        </p:nvSpPr>
        <p:spPr bwMode="auto">
          <a:xfrm>
            <a:off x="5822950" y="2937668"/>
            <a:ext cx="25717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 dirty="0"/>
              <a:t>Tulo- ja menomuutto</a:t>
            </a:r>
          </a:p>
          <a:p>
            <a:pPr algn="ctr" eaLnBrk="1" hangingPunct="1"/>
            <a:r>
              <a:rPr lang="fi-FI" sz="1400" smtClean="0"/>
              <a:t>(</a:t>
            </a:r>
            <a:r>
              <a:rPr lang="fi-FI" sz="1400" smtClean="0"/>
              <a:t>kotimainen</a:t>
            </a:r>
            <a:r>
              <a:rPr lang="fi-FI" sz="1400" smtClean="0"/>
              <a:t> </a:t>
            </a:r>
            <a:r>
              <a:rPr lang="fi-FI" sz="1400" dirty="0"/>
              <a:t>ja </a:t>
            </a:r>
          </a:p>
          <a:p>
            <a:pPr algn="ctr" eaLnBrk="1" hangingPunct="1"/>
            <a:r>
              <a:rPr lang="fi-FI" sz="1400" smtClean="0"/>
              <a:t>ulkomainen</a:t>
            </a:r>
            <a:r>
              <a:rPr lang="fi-FI" sz="1400" smtClean="0"/>
              <a:t>) </a:t>
            </a:r>
            <a:r>
              <a:rPr lang="fi-FI" sz="1400" dirty="0"/>
              <a:t>iän</a:t>
            </a:r>
          </a:p>
          <a:p>
            <a:pPr algn="ctr" eaLnBrk="1" hangingPunct="1"/>
            <a:r>
              <a:rPr lang="fi-FI" sz="1400" dirty="0"/>
              <a:t>ja sukupuolen mukaan.</a:t>
            </a:r>
          </a:p>
          <a:p>
            <a:pPr algn="ctr" eaLnBrk="1" hangingPunct="1"/>
            <a:r>
              <a:rPr lang="fi-FI" sz="1400" dirty="0">
                <a:solidFill>
                  <a:srgbClr val="FF0000"/>
                </a:solidFill>
              </a:rPr>
              <a:t>Alueellinen tulomuutto</a:t>
            </a:r>
          </a:p>
          <a:p>
            <a:pPr algn="ctr" eaLnBrk="1" hangingPunct="1"/>
            <a:r>
              <a:rPr lang="fi-FI" sz="1400" dirty="0">
                <a:solidFill>
                  <a:srgbClr val="FF0000"/>
                </a:solidFill>
              </a:rPr>
              <a:t>määräytyy kansantalouden</a:t>
            </a:r>
          </a:p>
          <a:p>
            <a:pPr algn="ctr" eaLnBrk="1" hangingPunct="1"/>
            <a:r>
              <a:rPr lang="fi-FI" sz="1400" dirty="0">
                <a:solidFill>
                  <a:srgbClr val="FF0000"/>
                </a:solidFill>
              </a:rPr>
              <a:t>ja alueen työttömyysaste-eron</a:t>
            </a:r>
          </a:p>
          <a:p>
            <a:pPr algn="ctr" eaLnBrk="1" hangingPunct="1"/>
            <a:r>
              <a:rPr lang="fi-FI" sz="1400" dirty="0">
                <a:solidFill>
                  <a:srgbClr val="FF0000"/>
                </a:solidFill>
              </a:rPr>
              <a:t>mukaan. </a:t>
            </a:r>
            <a:r>
              <a:rPr lang="fi-FI" sz="1400" dirty="0"/>
              <a:t>Menomuutto on </a:t>
            </a:r>
          </a:p>
          <a:p>
            <a:pPr algn="ctr" eaLnBrk="1" hangingPunct="1"/>
            <a:r>
              <a:rPr lang="fi-FI" sz="1400" dirty="0"/>
              <a:t>vakio-osuus väestöstä.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822950" y="2937668"/>
            <a:ext cx="2571750" cy="203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87700" y="4774406"/>
            <a:ext cx="1755775" cy="7921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45"/>
          <p:cNvSpPr txBox="1">
            <a:spLocks noChangeArrowheads="1"/>
          </p:cNvSpPr>
          <p:nvPr/>
        </p:nvSpPr>
        <p:spPr bwMode="auto">
          <a:xfrm>
            <a:off x="3187700" y="4774406"/>
            <a:ext cx="18161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i-FI" sz="1400"/>
              <a:t>Alueen väestö iän </a:t>
            </a:r>
          </a:p>
          <a:p>
            <a:pPr algn="ctr" eaLnBrk="1" hangingPunct="1"/>
            <a:r>
              <a:rPr lang="fi-FI" sz="1400"/>
              <a:t>ja sukupuolen </a:t>
            </a:r>
          </a:p>
          <a:p>
            <a:pPr algn="ctr" eaLnBrk="1" hangingPunct="1"/>
            <a:r>
              <a:rPr lang="fi-FI" sz="1400"/>
              <a:t>mukaan vuonna T+1</a:t>
            </a:r>
            <a:endParaRPr lang="en-US" sz="1400"/>
          </a:p>
        </p:txBody>
      </p:sp>
      <p:cxnSp>
        <p:nvCxnSpPr>
          <p:cNvPr id="14" name="Straight Arrow Connector 13"/>
          <p:cNvCxnSpPr>
            <a:stCxn id="3" idx="1"/>
          </p:cNvCxnSpPr>
          <p:nvPr/>
        </p:nvCxnSpPr>
        <p:spPr>
          <a:xfrm flipH="1">
            <a:off x="1666875" y="2066131"/>
            <a:ext cx="1501775" cy="925512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</p:cNvCxnSpPr>
          <p:nvPr/>
        </p:nvCxnSpPr>
        <p:spPr>
          <a:xfrm>
            <a:off x="1537494" y="4187031"/>
            <a:ext cx="1631156" cy="957262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984625" y="2410618"/>
            <a:ext cx="6350" cy="581025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987800" y="4194968"/>
            <a:ext cx="6350" cy="579438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851650" y="2410618"/>
            <a:ext cx="6350" cy="527050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3"/>
          </p:cNvCxnSpPr>
          <p:nvPr/>
        </p:nvCxnSpPr>
        <p:spPr>
          <a:xfrm>
            <a:off x="4827587" y="2066131"/>
            <a:ext cx="1939925" cy="871537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1"/>
            <a:endCxn id="13" idx="3"/>
          </p:cNvCxnSpPr>
          <p:nvPr/>
        </p:nvCxnSpPr>
        <p:spPr>
          <a:xfrm flipH="1">
            <a:off x="5003800" y="3953668"/>
            <a:ext cx="819150" cy="1190625"/>
          </a:xfrm>
          <a:prstGeom prst="straightConnector1">
            <a:avLst/>
          </a:prstGeom>
          <a:ln w="19050">
            <a:solidFill>
              <a:srgbClr val="00B05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64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66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Väestödynamiikan kuvaus</dc:title>
  <dc:creator>Törmä, Hannu K</dc:creator>
  <cp:lastModifiedBy>Törmä, Hannu K</cp:lastModifiedBy>
  <cp:revision>4</cp:revision>
  <dcterms:created xsi:type="dcterms:W3CDTF">2013-06-11T06:38:51Z</dcterms:created>
  <dcterms:modified xsi:type="dcterms:W3CDTF">2014-09-01T11:54:18Z</dcterms:modified>
</cp:coreProperties>
</file>